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6" r:id="rId4"/>
    <p:sldId id="269" r:id="rId5"/>
    <p:sldId id="257" r:id="rId6"/>
    <p:sldId id="262" r:id="rId7"/>
    <p:sldId id="263" r:id="rId8"/>
    <p:sldId id="264" r:id="rId9"/>
    <p:sldId id="265" r:id="rId10"/>
    <p:sldId id="270" r:id="rId11"/>
    <p:sldId id="271" r:id="rId12"/>
    <p:sldId id="291" r:id="rId13"/>
    <p:sldId id="272" r:id="rId14"/>
    <p:sldId id="274" r:id="rId15"/>
    <p:sldId id="277" r:id="rId16"/>
    <p:sldId id="276" r:id="rId17"/>
    <p:sldId id="275" r:id="rId18"/>
    <p:sldId id="273" r:id="rId19"/>
    <p:sldId id="281" r:id="rId20"/>
    <p:sldId id="279" r:id="rId21"/>
    <p:sldId id="290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98399-B275-4E53-A4CA-71A088B6D293}" type="datetimeFigureOut">
              <a:rPr lang="ru-RU" smtClean="0"/>
              <a:pPr/>
              <a:t>26.12.2009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C4C53-D9AB-4FB6-AE61-2D8C9C42E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&#1053;&#1086;&#1074;&#1072;&#1103;%20&#1087;&#1072;&#1087;&#1082;&#1072;/&#1047;&#1074;&#1077;&#1079;&#1076;&#1086;&#1095;&#1077;&#1090;.ppt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9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oleObject" Target="../embeddings/oleObject7.bin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image" Target="../media/image9.png"/><Relationship Id="rId5" Type="http://schemas.openxmlformats.org/officeDocument/2006/relationships/image" Target="../media/image6.jpeg"/><Relationship Id="rId10" Type="http://schemas.openxmlformats.org/officeDocument/2006/relationships/slide" Target="slide4.xml"/><Relationship Id="rId4" Type="http://schemas.openxmlformats.org/officeDocument/2006/relationships/slide" Target="slide12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772400" cy="20717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Arial" charset="0"/>
              </a:rPr>
              <a:t/>
            </a:r>
            <a:br>
              <a:rPr lang="ru-RU" dirty="0" smtClean="0">
                <a:solidFill>
                  <a:srgbClr val="000099"/>
                </a:solidFill>
                <a:latin typeface="Arial" charset="0"/>
              </a:rPr>
            </a:br>
            <a:r>
              <a:rPr lang="ru-RU" dirty="0" smtClean="0">
                <a:solidFill>
                  <a:srgbClr val="000099"/>
                </a:solidFill>
                <a:latin typeface="Arial" charset="0"/>
              </a:rPr>
              <a:t>Отыскание части от целого</a:t>
            </a:r>
            <a:br>
              <a:rPr lang="ru-RU" dirty="0" smtClean="0">
                <a:solidFill>
                  <a:srgbClr val="000099"/>
                </a:solidFill>
                <a:latin typeface="Arial" charset="0"/>
              </a:rPr>
            </a:br>
            <a:r>
              <a:rPr lang="ru-RU" dirty="0" smtClean="0">
                <a:solidFill>
                  <a:srgbClr val="000099"/>
                </a:solidFill>
                <a:latin typeface="Arial" charset="0"/>
              </a:rPr>
              <a:t>и целого по его  части.</a:t>
            </a:r>
            <a:br>
              <a:rPr lang="ru-RU" dirty="0" smtClean="0">
                <a:solidFill>
                  <a:srgbClr val="000099"/>
                </a:solidFill>
                <a:latin typeface="Arial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57166"/>
            <a:ext cx="8429684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24.11.09          </a:t>
            </a:r>
            <a:r>
              <a:rPr lang="ru-RU" sz="4800" i="1" dirty="0" smtClean="0">
                <a:solidFill>
                  <a:srgbClr val="0000FF"/>
                </a:solidFill>
              </a:rPr>
              <a:t>Классная работа</a:t>
            </a:r>
            <a:endParaRPr lang="ru-RU" sz="48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Администратор\Рабочий стол\урок\евклид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85728"/>
            <a:ext cx="4650530" cy="51755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5500702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Евклид</a:t>
            </a:r>
            <a:endParaRPr lang="ru-RU" sz="48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-357214"/>
            <a:ext cx="3357554" cy="225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358246" cy="4500594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>
                <a:solidFill>
                  <a:srgbClr val="0000FF"/>
                </a:solidFill>
              </a:rPr>
              <a:t>Чтобы построить дом, богатому греку нужно нанять </a:t>
            </a:r>
            <a:r>
              <a:rPr lang="ru-RU" sz="3600" dirty="0" smtClean="0"/>
              <a:t>36</a:t>
            </a:r>
            <a:r>
              <a:rPr lang="ru-RU" sz="3600" dirty="0" smtClean="0">
                <a:solidFill>
                  <a:srgbClr val="0000FF"/>
                </a:solidFill>
              </a:rPr>
              <a:t> рабочих.</a:t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/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>     из них должны быть плотники, </a:t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>    </a:t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>   – каменщики, остальные – разнорабочие.</a:t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Сколько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разнорабочих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занято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на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строительстве</a:t>
            </a:r>
            <a:r>
              <a:rPr lang="en-US" dirty="0" smtClean="0">
                <a:solidFill>
                  <a:srgbClr val="0000FF"/>
                </a:solidFill>
              </a:rPr>
              <a:t>?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214282" y="4857760"/>
            <a:ext cx="660140" cy="16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3000"/>
          </a:blip>
          <a:srcRect/>
          <a:stretch>
            <a:fillRect/>
          </a:stretch>
        </p:blipFill>
        <p:spPr bwMode="auto">
          <a:xfrm>
            <a:off x="1571604" y="3000372"/>
            <a:ext cx="240908" cy="767542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5000" contrast="-5000"/>
          </a:blip>
          <a:srcRect/>
          <a:stretch>
            <a:fillRect/>
          </a:stretch>
        </p:blipFill>
        <p:spPr bwMode="auto">
          <a:xfrm>
            <a:off x="642910" y="4071942"/>
            <a:ext cx="178764" cy="785818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334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" name="Рисунок 2" descr="9.gif">
            <a:hlinkClick r:id="rId8" action="ppaction://hlinkpres?slideindex=1&amp;slidetitle="/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20023" y="4272552"/>
            <a:ext cx="1323977" cy="25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Documents and Settings\Администратор\Рабочий стол\урок\Fales.jpg">
            <a:hlinkClick r:id="rId3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bright="-2000" contrast="6000"/>
          </a:blip>
          <a:srcRect/>
          <a:stretch>
            <a:fillRect/>
          </a:stretch>
        </p:blipFill>
        <p:spPr bwMode="auto">
          <a:xfrm>
            <a:off x="2571736" y="214290"/>
            <a:ext cx="3912080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535782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Ф</a:t>
            </a:r>
            <a:r>
              <a:rPr lang="ru-RU" sz="4000" dirty="0" smtClean="0"/>
              <a:t>алес</a:t>
            </a:r>
            <a:endParaRPr lang="ru-RU" sz="40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143900" y="6143644"/>
            <a:ext cx="428628" cy="428628"/>
          </a:xfrm>
          <a:prstGeom prst="triangl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1214422"/>
            <a:ext cx="685804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/>
              <a:t> </a:t>
            </a:r>
            <a:r>
              <a:rPr lang="en-US" sz="4000" dirty="0" err="1"/>
              <a:t>Магазин</a:t>
            </a:r>
            <a:r>
              <a:rPr lang="en-US" sz="4000" dirty="0"/>
              <a:t> </a:t>
            </a:r>
            <a:r>
              <a:rPr lang="en-US" sz="4000" dirty="0" err="1"/>
              <a:t>принял</a:t>
            </a:r>
            <a:r>
              <a:rPr lang="en-US" sz="4000" dirty="0"/>
              <a:t> </a:t>
            </a:r>
            <a:r>
              <a:rPr lang="en-US" sz="4000" dirty="0" err="1"/>
              <a:t>для</a:t>
            </a:r>
            <a:r>
              <a:rPr lang="en-US" sz="4000" dirty="0"/>
              <a:t> </a:t>
            </a:r>
            <a:r>
              <a:rPr lang="en-US" sz="4000" dirty="0" err="1"/>
              <a:t>продажи</a:t>
            </a:r>
            <a:r>
              <a:rPr lang="en-US" sz="4000" dirty="0"/>
              <a:t> 156 </a:t>
            </a:r>
            <a:r>
              <a:rPr lang="en-US" sz="4000" dirty="0" err="1"/>
              <a:t>кг</a:t>
            </a:r>
            <a:r>
              <a:rPr lang="en-US" sz="4000" dirty="0"/>
              <a:t> </a:t>
            </a:r>
            <a:r>
              <a:rPr lang="en-US" sz="4000" dirty="0" err="1"/>
              <a:t>рыбы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algn="ctr"/>
            <a:r>
              <a:rPr lang="en-US" sz="4000" dirty="0" smtClean="0"/>
              <a:t>  </a:t>
            </a:r>
            <a:r>
              <a:rPr lang="en-US" sz="4000" dirty="0" err="1"/>
              <a:t>всей</a:t>
            </a:r>
            <a:r>
              <a:rPr lang="en-US" sz="4000" dirty="0"/>
              <a:t> </a:t>
            </a:r>
            <a:r>
              <a:rPr lang="en-US" sz="4000" dirty="0" err="1"/>
              <a:t>рыбы</a:t>
            </a:r>
            <a:r>
              <a:rPr lang="en-US" sz="4000" dirty="0"/>
              <a:t> </a:t>
            </a:r>
            <a:r>
              <a:rPr lang="en-US" sz="4000" dirty="0" err="1"/>
              <a:t>составил</a:t>
            </a:r>
            <a:r>
              <a:rPr lang="en-US" sz="4000" dirty="0"/>
              <a:t> </a:t>
            </a:r>
            <a:r>
              <a:rPr lang="en-US" sz="4000" dirty="0" err="1"/>
              <a:t>карп</a:t>
            </a:r>
            <a:r>
              <a:rPr lang="en-US" sz="4000" dirty="0"/>
              <a:t>. </a:t>
            </a:r>
            <a:r>
              <a:rPr lang="en-US" sz="4000" dirty="0" err="1"/>
              <a:t>Сколько</a:t>
            </a:r>
            <a:r>
              <a:rPr lang="en-US" sz="4000" dirty="0"/>
              <a:t> </a:t>
            </a:r>
            <a:r>
              <a:rPr lang="en-US" sz="4000" dirty="0" err="1"/>
              <a:t>кг</a:t>
            </a:r>
            <a:r>
              <a:rPr lang="en-US" sz="4000" dirty="0"/>
              <a:t> </a:t>
            </a:r>
            <a:r>
              <a:rPr lang="en-US" sz="4000" dirty="0" err="1"/>
              <a:t>карпа</a:t>
            </a:r>
            <a:r>
              <a:rPr lang="en-US" sz="4000" dirty="0"/>
              <a:t> </a:t>
            </a:r>
            <a:r>
              <a:rPr lang="en-US" sz="4000" dirty="0" err="1"/>
              <a:t>получил</a:t>
            </a:r>
            <a:r>
              <a:rPr lang="en-US" sz="4000" dirty="0"/>
              <a:t> </a:t>
            </a:r>
            <a:r>
              <a:rPr lang="en-US" sz="4000" dirty="0" err="1"/>
              <a:t>магазин</a:t>
            </a:r>
            <a:r>
              <a:rPr lang="en-US" sz="4000" dirty="0"/>
              <a:t>?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643042" y="2214554"/>
          <a:ext cx="428628" cy="1207952"/>
        </p:xfrm>
        <a:graphic>
          <a:graphicData uri="http://schemas.openxmlformats.org/presentationml/2006/ole">
            <p:oleObj spid="_x0000_s24578" name="Формула" r:id="rId5" imgW="139680" imgH="393480" progId="Equation.3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571612"/>
            <a:ext cx="835824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/>
              <a:t>Провели</a:t>
            </a:r>
            <a:r>
              <a:rPr lang="en-US" sz="4000" dirty="0"/>
              <a:t> 18 </a:t>
            </a:r>
            <a:r>
              <a:rPr lang="en-US" sz="4000" dirty="0" err="1"/>
              <a:t>опытов</a:t>
            </a:r>
            <a:r>
              <a:rPr lang="en-US" sz="4000" dirty="0"/>
              <a:t>, </a:t>
            </a:r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r>
              <a:rPr lang="en-US" sz="4000" dirty="0" err="1" smtClean="0"/>
              <a:t>это</a:t>
            </a:r>
            <a:r>
              <a:rPr lang="en-US" sz="4000" dirty="0" smtClean="0"/>
              <a:t> </a:t>
            </a:r>
            <a:r>
              <a:rPr lang="en-US" sz="4000" dirty="0" err="1"/>
              <a:t>составило</a:t>
            </a:r>
            <a:r>
              <a:rPr lang="en-US" sz="4000" dirty="0"/>
              <a:t> </a:t>
            </a:r>
            <a:r>
              <a:rPr lang="en-US" sz="4000" dirty="0" smtClean="0"/>
              <a:t> </a:t>
            </a:r>
            <a:r>
              <a:rPr lang="ru-RU" sz="4000" dirty="0" smtClean="0"/>
              <a:t>     </a:t>
            </a:r>
            <a:r>
              <a:rPr lang="en-US" sz="4000" dirty="0" err="1" smtClean="0"/>
              <a:t>всей</a:t>
            </a:r>
            <a:r>
              <a:rPr lang="en-US" sz="4000" dirty="0" smtClean="0"/>
              <a:t> </a:t>
            </a:r>
            <a:r>
              <a:rPr lang="en-US" sz="4000" dirty="0" err="1"/>
              <a:t>серии</a:t>
            </a:r>
            <a:r>
              <a:rPr lang="en-US" sz="4000" dirty="0"/>
              <a:t> </a:t>
            </a:r>
            <a:r>
              <a:rPr lang="en-US" sz="4000" dirty="0" err="1"/>
              <a:t>опытов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algn="ctr"/>
            <a:r>
              <a:rPr lang="en-US" sz="4000" dirty="0" smtClean="0"/>
              <a:t> </a:t>
            </a:r>
            <a:endParaRPr lang="ru-RU" sz="4000" dirty="0" smtClean="0"/>
          </a:p>
          <a:p>
            <a:pPr algn="ctr"/>
            <a:r>
              <a:rPr lang="en-US" sz="4000" dirty="0" err="1" smtClean="0"/>
              <a:t>Сколько</a:t>
            </a:r>
            <a:r>
              <a:rPr lang="en-US" sz="4000" dirty="0" smtClean="0"/>
              <a:t> </a:t>
            </a:r>
            <a:r>
              <a:rPr lang="en-US" sz="4000" dirty="0" err="1"/>
              <a:t>опытов</a:t>
            </a:r>
            <a:r>
              <a:rPr lang="en-US" sz="4000" dirty="0"/>
              <a:t> </a:t>
            </a:r>
            <a:r>
              <a:rPr lang="en-US" sz="4000" dirty="0" err="1"/>
              <a:t>надо</a:t>
            </a:r>
            <a:r>
              <a:rPr lang="en-US" sz="4000" dirty="0"/>
              <a:t> </a:t>
            </a:r>
            <a:r>
              <a:rPr lang="en-US" sz="4000" dirty="0" err="1"/>
              <a:t>провести</a:t>
            </a:r>
            <a:r>
              <a:rPr lang="en-US" sz="4000" dirty="0"/>
              <a:t>?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786182" y="2643182"/>
          <a:ext cx="506413" cy="1114425"/>
        </p:xfrm>
        <a:graphic>
          <a:graphicData uri="http://schemas.openxmlformats.org/presentationml/2006/ole">
            <p:oleObj spid="_x0000_s25602" name="Формула" r:id="rId5" imgW="152280" imgH="393480" progId="Equation.3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857364"/>
            <a:ext cx="735811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 smtClean="0"/>
              <a:t>Учитель</a:t>
            </a:r>
            <a:r>
              <a:rPr lang="en-US" sz="4000" dirty="0" smtClean="0"/>
              <a:t> </a:t>
            </a:r>
            <a:r>
              <a:rPr lang="en-US" sz="4000" dirty="0" err="1"/>
              <a:t>проверил</a:t>
            </a:r>
            <a:r>
              <a:rPr lang="en-US" sz="4000" dirty="0"/>
              <a:t> 20 </a:t>
            </a:r>
            <a:r>
              <a:rPr lang="en-US" sz="4000" dirty="0" err="1"/>
              <a:t>тетрадей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algn="ctr"/>
            <a:r>
              <a:rPr lang="en-US" sz="4000" dirty="0" smtClean="0"/>
              <a:t> </a:t>
            </a:r>
            <a:r>
              <a:rPr lang="en-US" sz="4000" dirty="0" err="1"/>
              <a:t>Это</a:t>
            </a:r>
            <a:r>
              <a:rPr lang="en-US" sz="4000" dirty="0"/>
              <a:t> </a:t>
            </a:r>
            <a:r>
              <a:rPr lang="en-US" sz="4000" dirty="0" err="1"/>
              <a:t>составило</a:t>
            </a:r>
            <a:r>
              <a:rPr lang="en-US" sz="4000" dirty="0"/>
              <a:t> </a:t>
            </a:r>
            <a:r>
              <a:rPr lang="ru-RU" sz="4000" dirty="0"/>
              <a:t> </a:t>
            </a:r>
            <a:r>
              <a:rPr lang="ru-RU" sz="4000" dirty="0" smtClean="0"/>
              <a:t>   </a:t>
            </a:r>
            <a:r>
              <a:rPr lang="en-US" sz="4000" dirty="0" smtClean="0"/>
              <a:t> </a:t>
            </a:r>
            <a:r>
              <a:rPr lang="en-US" sz="4000" dirty="0" err="1"/>
              <a:t>всех</a:t>
            </a:r>
            <a:r>
              <a:rPr lang="en-US" sz="4000" dirty="0"/>
              <a:t> </a:t>
            </a:r>
            <a:r>
              <a:rPr lang="en-US" sz="4000" dirty="0" err="1"/>
              <a:t>тетрадей</a:t>
            </a:r>
            <a:r>
              <a:rPr lang="en-US" sz="4000" dirty="0"/>
              <a:t>. </a:t>
            </a:r>
            <a:endParaRPr lang="ru-RU" sz="4000" dirty="0" smtClean="0"/>
          </a:p>
          <a:p>
            <a:pPr algn="ctr"/>
            <a:r>
              <a:rPr lang="en-US" sz="4000" dirty="0" err="1" smtClean="0"/>
              <a:t>Сколько</a:t>
            </a:r>
            <a:r>
              <a:rPr lang="en-US" sz="4000" dirty="0" smtClean="0"/>
              <a:t> </a:t>
            </a:r>
            <a:r>
              <a:rPr lang="en-US" sz="4000" dirty="0" err="1"/>
              <a:t>всего</a:t>
            </a:r>
            <a:r>
              <a:rPr lang="en-US" sz="4000" dirty="0"/>
              <a:t> </a:t>
            </a:r>
            <a:r>
              <a:rPr lang="en-US" sz="4000" dirty="0" err="1"/>
              <a:t>тетрадей</a:t>
            </a:r>
            <a:r>
              <a:rPr lang="en-US" sz="4000" dirty="0"/>
              <a:t> </a:t>
            </a:r>
            <a:r>
              <a:rPr lang="en-US" sz="4000" dirty="0" err="1"/>
              <a:t>надо</a:t>
            </a:r>
            <a:r>
              <a:rPr lang="en-US" sz="4000" dirty="0"/>
              <a:t> </a:t>
            </a:r>
            <a:r>
              <a:rPr lang="en-US" sz="4000" dirty="0" err="1"/>
              <a:t>проверить</a:t>
            </a:r>
            <a:r>
              <a:rPr lang="en-US" sz="4000" dirty="0"/>
              <a:t> </a:t>
            </a:r>
            <a:r>
              <a:rPr lang="en-US" sz="4000" dirty="0" err="1"/>
              <a:t>учителю</a:t>
            </a:r>
            <a:r>
              <a:rPr lang="en-US" sz="4000" dirty="0"/>
              <a:t>?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643438" y="2357430"/>
          <a:ext cx="619125" cy="992187"/>
        </p:xfrm>
        <a:graphic>
          <a:graphicData uri="http://schemas.openxmlformats.org/presentationml/2006/ole">
            <p:oleObj spid="_x0000_s26626" name="Формула" r:id="rId5" imgW="152280" imgH="393480" progId="Equation.3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714488"/>
            <a:ext cx="735811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/>
              <a:t>Из</a:t>
            </a:r>
            <a:r>
              <a:rPr lang="en-US" sz="4000" dirty="0"/>
              <a:t> 72 </a:t>
            </a:r>
            <a:r>
              <a:rPr lang="en-US" sz="4000" dirty="0" err="1"/>
              <a:t>пятиклассников</a:t>
            </a:r>
            <a:r>
              <a:rPr lang="en-US" sz="4000" dirty="0"/>
              <a:t> </a:t>
            </a:r>
            <a:r>
              <a:rPr lang="ru-RU" sz="4000" dirty="0"/>
              <a:t> </a:t>
            </a:r>
            <a:r>
              <a:rPr lang="ru-RU" sz="4000" dirty="0" smtClean="0"/>
              <a:t> </a:t>
            </a:r>
            <a:r>
              <a:rPr lang="en-US" sz="4000" dirty="0" smtClean="0"/>
              <a:t> </a:t>
            </a:r>
            <a:r>
              <a:rPr lang="en-US" sz="4000" dirty="0" err="1"/>
              <a:t>занимаются</a:t>
            </a:r>
            <a:r>
              <a:rPr lang="en-US" sz="4000" dirty="0"/>
              <a:t> </a:t>
            </a:r>
            <a:r>
              <a:rPr lang="en-US" sz="4000" dirty="0" err="1"/>
              <a:t>легкой</a:t>
            </a:r>
            <a:r>
              <a:rPr lang="en-US" sz="4000" dirty="0"/>
              <a:t> </a:t>
            </a:r>
            <a:r>
              <a:rPr lang="en-US" sz="4000" dirty="0" err="1"/>
              <a:t>атлетикой</a:t>
            </a:r>
            <a:r>
              <a:rPr lang="en-US" sz="4000" dirty="0"/>
              <a:t>. </a:t>
            </a:r>
            <a:r>
              <a:rPr lang="en-US" sz="4000" dirty="0" err="1"/>
              <a:t>Сколько</a:t>
            </a:r>
            <a:r>
              <a:rPr lang="en-US" sz="4000" dirty="0"/>
              <a:t> </a:t>
            </a:r>
            <a:r>
              <a:rPr lang="en-US" sz="4000" dirty="0" err="1"/>
              <a:t>учащихся</a:t>
            </a:r>
            <a:r>
              <a:rPr lang="en-US" sz="4000" dirty="0"/>
              <a:t> </a:t>
            </a:r>
            <a:r>
              <a:rPr lang="en-US" sz="4000" dirty="0" err="1"/>
              <a:t>занимаются</a:t>
            </a:r>
            <a:r>
              <a:rPr lang="en-US" sz="4000" dirty="0"/>
              <a:t> </a:t>
            </a:r>
            <a:r>
              <a:rPr lang="en-US" sz="4000" dirty="0" err="1"/>
              <a:t>этим</a:t>
            </a:r>
            <a:r>
              <a:rPr lang="en-US" sz="4000" dirty="0"/>
              <a:t> </a:t>
            </a:r>
            <a:r>
              <a:rPr lang="en-US" sz="4000" dirty="0" err="1"/>
              <a:t>видом</a:t>
            </a:r>
            <a:r>
              <a:rPr lang="en-US" sz="4000" dirty="0"/>
              <a:t> </a:t>
            </a:r>
            <a:r>
              <a:rPr lang="en-US" sz="4000" dirty="0" err="1"/>
              <a:t>спорта</a:t>
            </a:r>
            <a:r>
              <a:rPr lang="en-US" sz="4000" dirty="0"/>
              <a:t>?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142976" y="2214554"/>
          <a:ext cx="357190" cy="930293"/>
        </p:xfrm>
        <a:graphic>
          <a:graphicData uri="http://schemas.openxmlformats.org/presentationml/2006/ole">
            <p:oleObj spid="_x0000_s27650" name="Формула" r:id="rId5" imgW="139680" imgH="393480" progId="Equation.3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643050"/>
            <a:ext cx="77153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/>
              <a:t>Для</a:t>
            </a:r>
            <a:r>
              <a:rPr lang="en-US" sz="4000" dirty="0"/>
              <a:t> </a:t>
            </a:r>
            <a:r>
              <a:rPr lang="en-US" sz="4000" dirty="0" err="1"/>
              <a:t>выставки</a:t>
            </a:r>
            <a:r>
              <a:rPr lang="en-US" sz="4000" dirty="0"/>
              <a:t> </a:t>
            </a:r>
            <a:r>
              <a:rPr lang="en-US" sz="4000" dirty="0" err="1"/>
              <a:t>отобрали</a:t>
            </a:r>
            <a:r>
              <a:rPr lang="en-US" sz="4000" dirty="0"/>
              <a:t> 30 </a:t>
            </a:r>
            <a:r>
              <a:rPr lang="en-US" sz="4000" dirty="0" err="1"/>
              <a:t>картин</a:t>
            </a:r>
            <a:r>
              <a:rPr lang="en-US" sz="4000" dirty="0"/>
              <a:t>. </a:t>
            </a:r>
            <a:r>
              <a:rPr lang="en-US" sz="4000" dirty="0" err="1"/>
              <a:t>Это</a:t>
            </a:r>
            <a:r>
              <a:rPr lang="en-US" sz="4000" dirty="0"/>
              <a:t> </a:t>
            </a:r>
            <a:r>
              <a:rPr lang="en-US" sz="4000" dirty="0" err="1" smtClean="0"/>
              <a:t>составило</a:t>
            </a:r>
            <a:r>
              <a:rPr lang="ru-RU" sz="4000" dirty="0" smtClean="0"/>
              <a:t>       </a:t>
            </a:r>
            <a:r>
              <a:rPr lang="en-US" sz="4000" dirty="0" err="1" smtClean="0"/>
              <a:t>имеющихся</a:t>
            </a:r>
            <a:r>
              <a:rPr lang="en-US" sz="4000" dirty="0" smtClean="0"/>
              <a:t> </a:t>
            </a:r>
            <a:r>
              <a:rPr lang="en-US" sz="4000" dirty="0"/>
              <a:t>в </a:t>
            </a:r>
            <a:r>
              <a:rPr lang="en-US" sz="4000" dirty="0" err="1"/>
              <a:t>музее</a:t>
            </a:r>
            <a:r>
              <a:rPr lang="en-US" sz="4000" dirty="0"/>
              <a:t> </a:t>
            </a:r>
            <a:r>
              <a:rPr lang="en-US" sz="4000" dirty="0" err="1"/>
              <a:t>картин</a:t>
            </a:r>
            <a:r>
              <a:rPr lang="en-US" sz="4000" dirty="0"/>
              <a:t>. </a:t>
            </a:r>
            <a:endParaRPr lang="ru-RU" sz="4000" dirty="0" smtClean="0"/>
          </a:p>
          <a:p>
            <a:pPr algn="ctr"/>
            <a:r>
              <a:rPr lang="en-US" sz="4000" dirty="0" err="1" smtClean="0"/>
              <a:t>Сколько</a:t>
            </a:r>
            <a:r>
              <a:rPr lang="en-US" sz="4000" dirty="0" smtClean="0"/>
              <a:t> </a:t>
            </a:r>
            <a:r>
              <a:rPr lang="en-US" sz="4000" dirty="0" err="1"/>
              <a:t>картин</a:t>
            </a:r>
            <a:r>
              <a:rPr lang="en-US" sz="4000" dirty="0"/>
              <a:t> </a:t>
            </a:r>
            <a:r>
              <a:rPr lang="en-US" sz="4000" dirty="0" err="1"/>
              <a:t>взято</a:t>
            </a:r>
            <a:r>
              <a:rPr lang="en-US" sz="4000" dirty="0"/>
              <a:t> </a:t>
            </a:r>
            <a:r>
              <a:rPr lang="en-US" sz="4000" dirty="0" err="1"/>
              <a:t>на</a:t>
            </a:r>
            <a:r>
              <a:rPr lang="en-US" sz="4000" dirty="0"/>
              <a:t> </a:t>
            </a:r>
            <a:r>
              <a:rPr lang="en-US" sz="4000" dirty="0" err="1"/>
              <a:t>выставку</a:t>
            </a:r>
            <a:r>
              <a:rPr lang="en-US" sz="4000" dirty="0"/>
              <a:t>?</a:t>
            </a:r>
            <a:endParaRPr lang="ru-RU" sz="40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714876" y="2285992"/>
          <a:ext cx="642943" cy="885827"/>
        </p:xfrm>
        <a:graphic>
          <a:graphicData uri="http://schemas.openxmlformats.org/presentationml/2006/ole">
            <p:oleObj spid="_x0000_s28674" name="Формула" r:id="rId5" imgW="152280" imgH="393480" progId="Equation.3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/>
              <a:t>От</a:t>
            </a:r>
            <a:r>
              <a:rPr lang="en-US" sz="4000" dirty="0"/>
              <a:t> </a:t>
            </a:r>
            <a:r>
              <a:rPr lang="en-US" sz="4000" dirty="0" err="1"/>
              <a:t>веревки</a:t>
            </a:r>
            <a:r>
              <a:rPr lang="en-US" sz="4000" dirty="0"/>
              <a:t>, </a:t>
            </a:r>
            <a:r>
              <a:rPr lang="en-US" sz="4000" dirty="0" err="1"/>
              <a:t>длиной</a:t>
            </a:r>
            <a:r>
              <a:rPr lang="en-US" sz="4000" dirty="0"/>
              <a:t> 18 м </a:t>
            </a:r>
            <a:r>
              <a:rPr lang="en-US" sz="4000" dirty="0" err="1"/>
              <a:t>отрезали</a:t>
            </a:r>
            <a:r>
              <a:rPr lang="en-US" sz="4000" dirty="0"/>
              <a:t> </a:t>
            </a:r>
            <a:r>
              <a:rPr lang="ru-RU" sz="4000" dirty="0"/>
              <a:t> </a:t>
            </a:r>
            <a:r>
              <a:rPr lang="ru-RU" sz="4000" dirty="0" smtClean="0"/>
              <a:t>    </a:t>
            </a:r>
            <a:r>
              <a:rPr lang="en-US" sz="4000" dirty="0" smtClean="0"/>
              <a:t> </a:t>
            </a:r>
            <a:r>
              <a:rPr lang="ru-RU" sz="4000" dirty="0" smtClean="0"/>
              <a:t>  </a:t>
            </a:r>
            <a:r>
              <a:rPr lang="en-US" sz="4000" dirty="0" err="1" smtClean="0"/>
              <a:t>ее</a:t>
            </a:r>
            <a:r>
              <a:rPr lang="en-US" sz="4000" dirty="0" smtClean="0"/>
              <a:t> </a:t>
            </a:r>
            <a:r>
              <a:rPr lang="en-US" sz="4000" dirty="0" err="1"/>
              <a:t>длины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algn="ctr"/>
            <a:r>
              <a:rPr lang="en-US" sz="4000" dirty="0" smtClean="0"/>
              <a:t> </a:t>
            </a:r>
            <a:r>
              <a:rPr lang="en-US" sz="4000" dirty="0" err="1"/>
              <a:t>Сколько</a:t>
            </a:r>
            <a:r>
              <a:rPr lang="en-US" sz="4000" dirty="0"/>
              <a:t> </a:t>
            </a:r>
            <a:r>
              <a:rPr lang="en-US" sz="4000" dirty="0" err="1"/>
              <a:t>метров</a:t>
            </a:r>
            <a:r>
              <a:rPr lang="en-US" sz="4000" dirty="0"/>
              <a:t> </a:t>
            </a:r>
            <a:r>
              <a:rPr lang="en-US" sz="4000" dirty="0" err="1"/>
              <a:t>веревки</a:t>
            </a:r>
            <a:r>
              <a:rPr lang="en-US" sz="4000" dirty="0"/>
              <a:t> </a:t>
            </a:r>
            <a:r>
              <a:rPr lang="en-US" sz="4000" dirty="0" err="1"/>
              <a:t>осталось</a:t>
            </a:r>
            <a:endParaRPr lang="ru-RU" sz="40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214810" y="2143116"/>
          <a:ext cx="919481" cy="1000132"/>
        </p:xfrm>
        <a:graphic>
          <a:graphicData uri="http://schemas.openxmlformats.org/presentationml/2006/ole">
            <p:oleObj spid="_x0000_s29698" name="Формула" r:id="rId5" imgW="152280" imgH="393480" progId="Equation.3">
              <p:embed/>
            </p:oleObj>
          </a:graphicData>
        </a:graphic>
      </p:graphicFrame>
      <p:sp>
        <p:nvSpPr>
          <p:cNvPr id="4" name="Равнобедренный треугольник 3">
            <a:hlinkClick r:id="rId6" action="ppaction://hlinksldjump"/>
          </p:cNvPr>
          <p:cNvSpPr/>
          <p:nvPr/>
        </p:nvSpPr>
        <p:spPr>
          <a:xfrm>
            <a:off x="8072462" y="6286520"/>
            <a:ext cx="428628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5" descr="C:\Documents and Settings\Администратор\Рабочий стол\урок\архимед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85728"/>
            <a:ext cx="4236584" cy="47149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7620" y="5000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14744" y="514351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Архимед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3571899"/>
          </a:xfrm>
        </p:spPr>
        <p:txBody>
          <a:bodyPr rtlCol="0">
            <a:prstTxWarp prst="textCurveDown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 pitchFamily="34" charset="0"/>
              </a:rPr>
              <a:t>Путешествие в древнюю  Грецию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Impact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1858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tx1"/>
                </a:solidFill>
                <a:latin typeface="Constantia" pitchFamily="18" charset="0"/>
              </a:rPr>
              <a:t>.</a:t>
            </a:r>
          </a:p>
        </p:txBody>
      </p:sp>
      <p:pic>
        <p:nvPicPr>
          <p:cNvPr id="2052" name="Содержимое 3" descr="roman_speaker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0"/>
            <a:ext cx="3279736" cy="285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http://gloubiweb.free.fr/clipartsA10/pers26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9050" y="4752975"/>
            <a:ext cx="15049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http://gloubiweb.free.fr/clipartsA8/nature12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463805">
            <a:off x="400746" y="18462"/>
            <a:ext cx="126015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800105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Documents and Settings\Администратор\Рабочий стол\урок\olimp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Домашнее задание :</a:t>
            </a:r>
          </a:p>
          <a:p>
            <a:pPr algn="ctr">
              <a:buNone/>
            </a:pPr>
            <a:endParaRPr lang="ru-RU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Страница 98 «контрольные задания»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2 любых номера.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Администратор\Рабочий стол\урок\Fales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85728"/>
            <a:ext cx="1643664" cy="2071702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Рабочий стол\урок\архимед.bmp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428604"/>
            <a:ext cx="1771650" cy="1971675"/>
          </a:xfrm>
          <a:prstGeom prst="rect">
            <a:avLst/>
          </a:prstGeom>
          <a:noFill/>
        </p:spPr>
      </p:pic>
      <p:pic>
        <p:nvPicPr>
          <p:cNvPr id="1030" name="Picture 6" descr="C:\Documents and Settings\Администратор\Рабочий стол\урок\евклид.bmp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14480" y="4357694"/>
            <a:ext cx="1771650" cy="1971675"/>
          </a:xfrm>
          <a:prstGeom prst="rect">
            <a:avLst/>
          </a:prstGeom>
          <a:noFill/>
        </p:spPr>
      </p:pic>
      <p:pic>
        <p:nvPicPr>
          <p:cNvPr id="1032" name="Picture 8" descr="C:\Documents and Settings\Администратор\Рабочий стол\урок\пифагор.bmp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6512" y="4286256"/>
            <a:ext cx="1771650" cy="197167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643834" y="571501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1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4678" y="5715016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</a:rPr>
              <a:t>2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58082" y="1785926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</a:rPr>
              <a:t>4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1785926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</a:rPr>
              <a:t>3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C:\Documents and Settings\Администратор\Рабочий стол\урок\пифагор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108" y="500042"/>
            <a:ext cx="4929222" cy="54857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14744" y="5929330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Пифагор</a:t>
            </a:r>
            <a:endParaRPr lang="ru-RU" sz="40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4612" y="4572008"/>
            <a:ext cx="6215106" cy="2071702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1.Число, показывающее на сколько равных частей разделено целое.</a:t>
            </a:r>
            <a:endParaRPr lang="ru-RU" sz="32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7000928" cy="611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</a:tblGrid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entury Gothic"/>
                          <a:ea typeface="Times New Roman"/>
                          <a:cs typeface="Times New Roman"/>
                        </a:rPr>
                        <a:t>  </a:t>
                      </a: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8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3"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4612" y="5072074"/>
            <a:ext cx="6229336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2. Дробная черта – это действие…</a:t>
            </a:r>
            <a:endParaRPr lang="ru-RU" sz="32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7000928" cy="611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</a:tblGrid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8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3"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43174" y="5214950"/>
            <a:ext cx="6229336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3. Как иначе называется числитель дроби?</a:t>
            </a:r>
            <a:endParaRPr lang="ru-RU" sz="32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7000928" cy="611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</a:tblGrid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808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3"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86050" y="4572008"/>
            <a:ext cx="6357950" cy="2000264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4. Определите, какая дробь больше первая или вторая?</a:t>
            </a:r>
            <a:br>
              <a:rPr lang="ru-RU" sz="3200" i="1" dirty="0" smtClean="0">
                <a:solidFill>
                  <a:srgbClr val="FF0000"/>
                </a:solidFill>
              </a:rPr>
            </a:br>
            <a:endParaRPr lang="ru-RU" sz="32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7000928" cy="611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</a:tblGrid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8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3"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rgbClr val="FF0000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929190" y="5715016"/>
          <a:ext cx="2714644" cy="928693"/>
        </p:xfrm>
        <a:graphic>
          <a:graphicData uri="http://schemas.openxmlformats.org/presentationml/2006/ole">
            <p:oleObj spid="_x0000_s2050" name="Формула" r:id="rId4" imgW="965160" imgH="393480" progId="Equation.3">
              <p:embed/>
            </p:oleObj>
          </a:graphicData>
        </a:graphic>
      </p:graphicFrame>
    </p:spTree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358246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7000928" cy="611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  <a:gridCol w="636448"/>
              </a:tblGrid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8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3"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п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err="1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Century Gothic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7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solidFill>
                            <a:schemeClr val="tx2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200" i="1" dirty="0">
                        <a:solidFill>
                          <a:schemeClr val="tx2"/>
                        </a:solidFill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Равнобедренный треугольник 4">
            <a:hlinkClick r:id="rId3" action="ppaction://hlinksldjump"/>
          </p:cNvPr>
          <p:cNvSpPr/>
          <p:nvPr/>
        </p:nvSpPr>
        <p:spPr>
          <a:xfrm>
            <a:off x="8215338" y="6143644"/>
            <a:ext cx="357190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287</Words>
  <Application>Microsoft Office PowerPoint</Application>
  <PresentationFormat>Экран (4:3)</PresentationFormat>
  <Paragraphs>179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Формула</vt:lpstr>
      <vt:lpstr> Отыскание части от целого и целого по его  части. </vt:lpstr>
      <vt:lpstr>Путешествие в древнюю  Грецию</vt:lpstr>
      <vt:lpstr>Слайд 3</vt:lpstr>
      <vt:lpstr>Слайд 4</vt:lpstr>
      <vt:lpstr>1.Число, показывающее на сколько равных частей разделено целое.</vt:lpstr>
      <vt:lpstr>2. Дробная черта – это действие…</vt:lpstr>
      <vt:lpstr>3. Как иначе называется числитель дроби?</vt:lpstr>
      <vt:lpstr>4. Определите, какая дробь больше первая или вторая? </vt:lpstr>
      <vt:lpstr>Слайд 9</vt:lpstr>
      <vt:lpstr>Слайд 10</vt:lpstr>
      <vt:lpstr>Чтобы построить дом, богатому греку нужно нанять 36 рабочих.       из них должны быть плотники,          – каменщики, остальные – разнорабочие.  Сколько разнорабочих занято на строительстве?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Отыскание части от целого и целого по его  части. </dc:title>
  <dc:creator>domr</dc:creator>
  <cp:lastModifiedBy>User</cp:lastModifiedBy>
  <cp:revision>34</cp:revision>
  <dcterms:created xsi:type="dcterms:W3CDTF">2009-11-23T19:38:00Z</dcterms:created>
  <dcterms:modified xsi:type="dcterms:W3CDTF">2009-12-26T08:12:40Z</dcterms:modified>
</cp:coreProperties>
</file>