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6" r:id="rId3"/>
    <p:sldId id="257" r:id="rId4"/>
    <p:sldId id="258" r:id="rId5"/>
    <p:sldId id="259" r:id="rId6"/>
    <p:sldId id="260" r:id="rId7"/>
    <p:sldId id="262" r:id="rId8"/>
    <p:sldId id="270" r:id="rId9"/>
    <p:sldId id="269" r:id="rId10"/>
    <p:sldId id="263" r:id="rId11"/>
    <p:sldId id="264" r:id="rId12"/>
    <p:sldId id="265" r:id="rId13"/>
    <p:sldId id="266" r:id="rId14"/>
    <p:sldId id="267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4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1021B-66FD-4608-95E6-D68FED65DA42}" type="datetimeFigureOut">
              <a:rPr lang="ru-RU" smtClean="0"/>
              <a:pPr/>
              <a:t>25.12.2009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AC7B5-2BA8-4143-991E-8822D7971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1021B-66FD-4608-95E6-D68FED65DA42}" type="datetimeFigureOut">
              <a:rPr lang="ru-RU" smtClean="0"/>
              <a:pPr/>
              <a:t>25.12.2009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AC7B5-2BA8-4143-991E-8822D7971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1021B-66FD-4608-95E6-D68FED65DA42}" type="datetimeFigureOut">
              <a:rPr lang="ru-RU" smtClean="0"/>
              <a:pPr/>
              <a:t>25.12.2009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AC7B5-2BA8-4143-991E-8822D7971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1021B-66FD-4608-95E6-D68FED65DA42}" type="datetimeFigureOut">
              <a:rPr lang="ru-RU" smtClean="0"/>
              <a:pPr/>
              <a:t>25.12.2009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AC7B5-2BA8-4143-991E-8822D7971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1021B-66FD-4608-95E6-D68FED65DA42}" type="datetimeFigureOut">
              <a:rPr lang="ru-RU" smtClean="0"/>
              <a:pPr/>
              <a:t>25.12.2009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AC7B5-2BA8-4143-991E-8822D7971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1021B-66FD-4608-95E6-D68FED65DA42}" type="datetimeFigureOut">
              <a:rPr lang="ru-RU" smtClean="0"/>
              <a:pPr/>
              <a:t>25.12.2009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AC7B5-2BA8-4143-991E-8822D7971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1021B-66FD-4608-95E6-D68FED65DA42}" type="datetimeFigureOut">
              <a:rPr lang="ru-RU" smtClean="0"/>
              <a:pPr/>
              <a:t>25.12.2009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AC7B5-2BA8-4143-991E-8822D7971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1021B-66FD-4608-95E6-D68FED65DA42}" type="datetimeFigureOut">
              <a:rPr lang="ru-RU" smtClean="0"/>
              <a:pPr/>
              <a:t>25.12.2009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AC7B5-2BA8-4143-991E-8822D7971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1021B-66FD-4608-95E6-D68FED65DA42}" type="datetimeFigureOut">
              <a:rPr lang="ru-RU" smtClean="0"/>
              <a:pPr/>
              <a:t>25.12.2009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AC7B5-2BA8-4143-991E-8822D7971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1021B-66FD-4608-95E6-D68FED65DA42}" type="datetimeFigureOut">
              <a:rPr lang="ru-RU" smtClean="0"/>
              <a:pPr/>
              <a:t>25.12.2009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AC7B5-2BA8-4143-991E-8822D7971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1021B-66FD-4608-95E6-D68FED65DA42}" type="datetimeFigureOut">
              <a:rPr lang="ru-RU" smtClean="0"/>
              <a:pPr/>
              <a:t>25.12.2009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AC7B5-2BA8-4143-991E-8822D7971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1021B-66FD-4608-95E6-D68FED65DA42}" type="datetimeFigureOut">
              <a:rPr lang="ru-RU" smtClean="0"/>
              <a:pPr/>
              <a:t>25.12.2009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AC7B5-2BA8-4143-991E-8822D7971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28.jpeg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2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91;&#1088;&#1086;&#1082;\music2.wma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43;&#1048;&#1044;&#1056;&#1054;&#1057;&#1060;&#1045;&#1056;&#1040;.notebook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1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16.jpeg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243426333_v3hfs6rnq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334533" cy="7000900"/>
          </a:xfrm>
        </p:spPr>
      </p:pic>
      <p:sp>
        <p:nvSpPr>
          <p:cNvPr id="5" name="TextBox 4"/>
          <p:cNvSpPr txBox="1"/>
          <p:nvPr/>
        </p:nvSpPr>
        <p:spPr>
          <a:xfrm>
            <a:off x="0" y="571480"/>
            <a:ext cx="867070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Муниципальное общеобразовательное </a:t>
            </a:r>
          </a:p>
          <a:p>
            <a:r>
              <a:rPr lang="ru-RU" sz="2800" dirty="0" smtClean="0">
                <a:solidFill>
                  <a:srgbClr val="FFFF00"/>
                </a:solidFill>
              </a:rPr>
              <a:t>учреждение средняя  общеобразовательная школа №1</a:t>
            </a:r>
          </a:p>
          <a:p>
            <a:r>
              <a:rPr lang="ru-RU" sz="2800" dirty="0" smtClean="0">
                <a:solidFill>
                  <a:srgbClr val="FFFF00"/>
                </a:solidFill>
              </a:rPr>
              <a:t> сл. Большая </a:t>
            </a:r>
            <a:r>
              <a:rPr lang="ru-RU" sz="2800" dirty="0" err="1" smtClean="0">
                <a:solidFill>
                  <a:srgbClr val="FFFF00"/>
                </a:solidFill>
              </a:rPr>
              <a:t>Мартыновка</a:t>
            </a:r>
            <a:r>
              <a:rPr lang="ru-RU" sz="2800" dirty="0" smtClean="0">
                <a:solidFill>
                  <a:srgbClr val="FFFF00"/>
                </a:solidFill>
              </a:rPr>
              <a:t>, Ростовская область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6211669"/>
            <a:ext cx="59609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err="1" smtClean="0">
                <a:solidFill>
                  <a:srgbClr val="00B0F0"/>
                </a:solidFill>
              </a:rPr>
              <a:t>Аббасова</a:t>
            </a:r>
            <a:r>
              <a:rPr lang="ru-RU" sz="3600" dirty="0" smtClean="0">
                <a:solidFill>
                  <a:srgbClr val="00B0F0"/>
                </a:solidFill>
              </a:rPr>
              <a:t> Татьяна Федоровна</a:t>
            </a:r>
            <a:endParaRPr lang="ru-RU" sz="36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водопад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7643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Запасы воды на земле.</a:t>
            </a:r>
            <a:endParaRPr lang="ru-RU" sz="3200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1500166" y="1214422"/>
          <a:ext cx="6094412" cy="3095625"/>
        </p:xfrm>
        <a:graphic>
          <a:graphicData uri="http://schemas.openxmlformats.org/presentationml/2006/ole">
            <p:oleObj spid="_x0000_s18434" name="Формула" r:id="rId4" imgW="2400120" imgH="1218960" progId="Equation.3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00232" y="5715016"/>
            <a:ext cx="58659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Расположите в порядке возрастания.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4786322"/>
            <a:ext cx="5127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Где больше всего запасов воды?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водопад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8682" y="2143116"/>
            <a:ext cx="8015318" cy="1868478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>
                <a:solidFill>
                  <a:srgbClr val="FF0000"/>
                </a:solidFill>
              </a:rPr>
              <a:t>Всего на Земле 1600 тыс. млн.           воды.  Но пресной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 только                 части от всего запаса. Сколько пресной воды на Земле?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5429250" y="2286000"/>
          <a:ext cx="561975" cy="428625"/>
        </p:xfrm>
        <a:graphic>
          <a:graphicData uri="http://schemas.openxmlformats.org/presentationml/2006/ole">
            <p:oleObj spid="_x0000_s19458" name="Формула" r:id="rId4" imgW="266400" imgH="20304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2643174" y="2928934"/>
          <a:ext cx="571504" cy="642942"/>
        </p:xfrm>
        <a:graphic>
          <a:graphicData uri="http://schemas.openxmlformats.org/presentationml/2006/ole">
            <p:oleObj spid="_x0000_s19459" name="Формула" r:id="rId5" imgW="279360" imgH="39348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2976" y="4714884"/>
            <a:ext cx="4714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Решение. </a:t>
            </a:r>
          </a:p>
          <a:p>
            <a:r>
              <a:rPr lang="ru-RU" sz="2800" dirty="0" smtClean="0"/>
              <a:t>1600 : 100     2 = 32 тыс.   </a:t>
            </a:r>
            <a:endParaRPr lang="ru-RU" sz="2800" dirty="0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2857488" y="5286388"/>
          <a:ext cx="228602" cy="271464"/>
        </p:xfrm>
        <a:graphic>
          <a:graphicData uri="http://schemas.openxmlformats.org/presentationml/2006/ole">
            <p:oleObj spid="_x0000_s19460" name="Формула" r:id="rId6" imgW="114120" imgH="11412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714876" y="5143512"/>
          <a:ext cx="642942" cy="489861"/>
        </p:xfrm>
        <a:graphic>
          <a:graphicData uri="http://schemas.openxmlformats.org/presentationml/2006/ole">
            <p:oleObj spid="_x0000_s19461" name="Формула" r:id="rId7" imgW="266400" imgH="20304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71538" y="6143644"/>
            <a:ext cx="53375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Ответ.  На Земле 32 тыс.                  </a:t>
            </a:r>
            <a:endParaRPr lang="ru-RU" sz="2800" dirty="0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4857752" y="6143644"/>
          <a:ext cx="642942" cy="489861"/>
        </p:xfrm>
        <a:graphic>
          <a:graphicData uri="http://schemas.openxmlformats.org/presentationml/2006/ole">
            <p:oleObj spid="_x0000_s19462" name="Формула" r:id="rId8" imgW="266400" imgH="203040" progId="Equation.3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500694" y="6143644"/>
            <a:ext cx="24300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пресной воды.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/>
          <a:lstStyle/>
          <a:p>
            <a:r>
              <a:rPr lang="ru-RU" b="1" i="1" dirty="0" smtClean="0">
                <a:solidFill>
                  <a:schemeClr val="bg2">
                    <a:lumMod val="50000"/>
                  </a:schemeClr>
                </a:solidFill>
              </a:rPr>
              <a:t>Потребности воды</a:t>
            </a:r>
            <a:endParaRPr lang="ru-RU" b="1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42928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Охотник каменного века потреблял 10 л воды в день, современному человеку необходимо 220-230 л воды и только              части идет на приготовление пищи.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 </a:t>
            </a:r>
            <a:r>
              <a:rPr lang="ru-RU" dirty="0" smtClean="0">
                <a:solidFill>
                  <a:srgbClr val="00B050"/>
                </a:solidFill>
              </a:rPr>
              <a:t>части используется в душе, ванной.</a:t>
            </a:r>
          </a:p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              части используется в сливном бачке.</a:t>
            </a:r>
          </a:p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                           части используется на мытье посуды, машин, квартир, полива клумб.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На какие нужды больше всего расходуется воды?</a:t>
            </a:r>
          </a:p>
          <a:p>
            <a:pPr>
              <a:buNone/>
            </a:pPr>
            <a:endParaRPr lang="ru-RU" dirty="0" smtClean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7715272" y="2071678"/>
          <a:ext cx="467594" cy="642942"/>
        </p:xfrm>
        <a:graphic>
          <a:graphicData uri="http://schemas.openxmlformats.org/presentationml/2006/ole">
            <p:oleObj spid="_x0000_s22530" name="Формула" r:id="rId3" imgW="279360" imgH="39348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28596" y="3143248"/>
          <a:ext cx="571504" cy="642942"/>
        </p:xfrm>
        <a:graphic>
          <a:graphicData uri="http://schemas.openxmlformats.org/presentationml/2006/ole">
            <p:oleObj spid="_x0000_s22531" name="Формула" r:id="rId4" imgW="279360" imgH="39348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928662" y="3786190"/>
          <a:ext cx="714380" cy="571504"/>
        </p:xfrm>
        <a:graphic>
          <a:graphicData uri="http://schemas.openxmlformats.org/presentationml/2006/ole">
            <p:oleObj spid="_x0000_s22532" name="Формула" r:id="rId5" imgW="279360" imgH="39348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2143108" y="4286256"/>
          <a:ext cx="571504" cy="642942"/>
        </p:xfrm>
        <a:graphic>
          <a:graphicData uri="http://schemas.openxmlformats.org/presentationml/2006/ole">
            <p:oleObj spid="_x0000_s22533" name="Формула" r:id="rId6" imgW="27936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Ниагар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8706" cy="69065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dirty="0" smtClean="0"/>
              <a:t>          </a:t>
            </a:r>
            <a:r>
              <a:rPr lang="ru-RU" sz="2800" dirty="0" smtClean="0">
                <a:solidFill>
                  <a:srgbClr val="FF0000"/>
                </a:solidFill>
              </a:rPr>
              <a:t>всего населения Земли испытывают недостаток 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             воды.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714348" y="285728"/>
          <a:ext cx="404812" cy="785813"/>
        </p:xfrm>
        <a:graphic>
          <a:graphicData uri="http://schemas.openxmlformats.org/presentationml/2006/ole">
            <p:oleObj spid="_x0000_s23554" name="Формула" r:id="rId4" imgW="203040" imgH="393480" progId="Equation.3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4611231"/>
            <a:ext cx="81210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Так в Африке  женщины ходят рано утром за 1-2 км,</a:t>
            </a:r>
          </a:p>
          <a:p>
            <a:r>
              <a:rPr lang="ru-RU" sz="2800" dirty="0" smtClean="0">
                <a:solidFill>
                  <a:srgbClr val="FFFF00"/>
                </a:solidFill>
              </a:rPr>
              <a:t>чтобы принести 20-30 л воды.</a:t>
            </a:r>
          </a:p>
          <a:p>
            <a:endParaRPr lang="ru-RU" sz="2800" dirty="0" smtClean="0"/>
          </a:p>
          <a:p>
            <a:r>
              <a:rPr lang="ru-RU" sz="2800" dirty="0" smtClean="0">
                <a:solidFill>
                  <a:srgbClr val="FFFF00"/>
                </a:solidFill>
              </a:rPr>
              <a:t>Как же мы должны относиться к запасам пресной </a:t>
            </a:r>
          </a:p>
          <a:p>
            <a:r>
              <a:rPr lang="ru-RU" sz="2800" dirty="0" smtClean="0">
                <a:solidFill>
                  <a:srgbClr val="FFFF00"/>
                </a:solidFill>
              </a:rPr>
              <a:t>воды?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                                                                     Домашнее задание.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                                                                </a:t>
            </a:r>
            <a:r>
              <a:rPr lang="ru-RU" sz="2800" dirty="0" smtClean="0"/>
              <a:t>1 - контрольные задания </a:t>
            </a:r>
          </a:p>
          <a:p>
            <a:r>
              <a:rPr lang="ru-RU" sz="2800" dirty="0" smtClean="0"/>
              <a:t>                                                                                на стр. 105 -106</a:t>
            </a:r>
            <a:r>
              <a:rPr lang="ru-RU" sz="2800" dirty="0" smtClean="0">
                <a:solidFill>
                  <a:srgbClr val="C00000"/>
                </a:solidFill>
              </a:rPr>
              <a:t/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                                                                   </a:t>
            </a:r>
            <a:r>
              <a:rPr lang="ru-RU" sz="2800" dirty="0" smtClean="0">
                <a:solidFill>
                  <a:srgbClr val="0070C0"/>
                </a:solidFill>
              </a:rPr>
              <a:t>2 – составить задачи,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                                                                                 используя 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                                                                         энциклопедические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                                                                                  данные о воде 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                                                                       3 - сделать слайды 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                                                                                задач о воде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" name="Содержимое 6" descr="Водопад .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5143504" cy="6858000"/>
          </a:xfrm>
        </p:spPr>
      </p:pic>
      <p:pic>
        <p:nvPicPr>
          <p:cNvPr id="6" name="music2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music2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072330" y="5429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42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4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Используемая литература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1. Современная </a:t>
            </a:r>
            <a:r>
              <a:rPr lang="ru-RU" sz="3600" dirty="0" smtClean="0">
                <a:solidFill>
                  <a:srgbClr val="002060"/>
                </a:solidFill>
              </a:rPr>
              <a:t>школьная энциклопедия. География /</a:t>
            </a:r>
            <a:r>
              <a:rPr lang="ru-RU" sz="3600" dirty="0" err="1" smtClean="0">
                <a:solidFill>
                  <a:srgbClr val="002060"/>
                </a:solidFill>
              </a:rPr>
              <a:t>Росмен</a:t>
            </a:r>
            <a:r>
              <a:rPr lang="ru-RU" sz="3600" dirty="0" smtClean="0">
                <a:solidFill>
                  <a:srgbClr val="002060"/>
                </a:solidFill>
              </a:rPr>
              <a:t>: М. 2007г./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2. Электронные </a:t>
            </a:r>
            <a:r>
              <a:rPr lang="ru-RU" sz="3600" dirty="0" err="1" smtClean="0">
                <a:solidFill>
                  <a:srgbClr val="002060"/>
                </a:solidFill>
              </a:rPr>
              <a:t>физминутки</a:t>
            </a:r>
            <a:r>
              <a:rPr lang="ru-RU" sz="3600" dirty="0" smtClean="0">
                <a:solidFill>
                  <a:srgbClr val="002060"/>
                </a:solidFill>
              </a:rPr>
              <a:t> для глаз. Автор Галкина И.А</a:t>
            </a:r>
            <a:r>
              <a:rPr lang="ru-RU" sz="3600" smtClean="0">
                <a:solidFill>
                  <a:srgbClr val="002060"/>
                </a:solidFill>
              </a:rPr>
              <a:t>.  </a:t>
            </a:r>
            <a:r>
              <a:rPr lang="ru-RU" sz="3600" smtClean="0">
                <a:solidFill>
                  <a:srgbClr val="002060"/>
                </a:solidFill>
              </a:rPr>
              <a:t> </a:t>
            </a:r>
            <a:r>
              <a:rPr lang="ru-RU" sz="3600" u="sng" dirty="0" smtClean="0">
                <a:solidFill>
                  <a:srgbClr val="002060"/>
                </a:solidFill>
              </a:rPr>
              <a:t>/</a:t>
            </a:r>
            <a:r>
              <a:rPr lang="de-DE" sz="3600" u="sng" dirty="0" smtClean="0">
                <a:solidFill>
                  <a:srgbClr val="002060"/>
                </a:solidFill>
              </a:rPr>
              <a:t>E-</a:t>
            </a:r>
            <a:r>
              <a:rPr lang="de-DE" sz="3600" u="sng" dirty="0" err="1" smtClean="0">
                <a:solidFill>
                  <a:srgbClr val="002060"/>
                </a:solidFill>
              </a:rPr>
              <a:t>mail</a:t>
            </a:r>
            <a:r>
              <a:rPr lang="de-DE" sz="3600" u="sng" dirty="0" smtClean="0">
                <a:solidFill>
                  <a:srgbClr val="002060"/>
                </a:solidFill>
              </a:rPr>
              <a:t>: </a:t>
            </a:r>
            <a:r>
              <a:rPr lang="en-US" sz="3600" u="sng" dirty="0" smtClean="0">
                <a:solidFill>
                  <a:srgbClr val="002060"/>
                </a:solidFill>
              </a:rPr>
              <a:t>inna177@yandex.ru</a:t>
            </a:r>
            <a:r>
              <a:rPr lang="ru-RU" sz="3600" u="sng" dirty="0" smtClean="0">
                <a:solidFill>
                  <a:srgbClr val="002060"/>
                </a:solidFill>
              </a:rPr>
              <a:t>/</a:t>
            </a:r>
            <a:endParaRPr lang="ru-RU" sz="36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143116"/>
            <a:ext cx="6400800" cy="4286280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>
                <a:solidFill>
                  <a:srgbClr val="FF0000"/>
                </a:solidFill>
              </a:rPr>
              <a:t>Цели:</a:t>
            </a:r>
          </a:p>
          <a:p>
            <a:pPr algn="l"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</a:rPr>
              <a:t>развивать умение приводить дроби к общему знаменателю;</a:t>
            </a:r>
          </a:p>
          <a:p>
            <a:pPr algn="l"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</a:rPr>
              <a:t>- умение сокращать дроби;</a:t>
            </a:r>
          </a:p>
          <a:p>
            <a:pPr algn="l"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</a:rPr>
              <a:t>сравнивать дроби;</a:t>
            </a:r>
          </a:p>
          <a:p>
            <a:pPr algn="l"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</a:rPr>
              <a:t>Решать задачи на нахождение целого по его части и части от целого.</a:t>
            </a:r>
          </a:p>
          <a:p>
            <a:pPr algn="l">
              <a:buFontTx/>
              <a:buChar char="-"/>
            </a:pPr>
            <a:endParaRPr lang="ru-RU" dirty="0" smtClean="0"/>
          </a:p>
          <a:p>
            <a:pPr algn="l">
              <a:buFontTx/>
              <a:buChar char="-"/>
            </a:pPr>
            <a:endParaRPr lang="ru-RU" dirty="0" smtClean="0"/>
          </a:p>
          <a:p>
            <a:pPr algn="l">
              <a:buFontTx/>
              <a:buChar char="-"/>
            </a:pPr>
            <a:endParaRPr lang="ru-RU" dirty="0"/>
          </a:p>
        </p:txBody>
      </p:sp>
      <p:pic>
        <p:nvPicPr>
          <p:cNvPr id="6" name="Рисунок 5" descr="Лазур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14282" y="2214554"/>
            <a:ext cx="74295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Цели:</a:t>
            </a: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FF0000"/>
                </a:solidFill>
              </a:rPr>
              <a:t>развивать умение приводить дроби к общему знаменателю;</a:t>
            </a: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FF0000"/>
                </a:solidFill>
              </a:rPr>
              <a:t> умение сокращать дроби;</a:t>
            </a: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FF0000"/>
                </a:solidFill>
              </a:rPr>
              <a:t>сравнивать дроби;</a:t>
            </a: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FF0000"/>
                </a:solidFill>
              </a:rPr>
              <a:t>решать задачи на нахождение целого по его части и части от целого.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7224" y="571480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Тема урока: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Основное свойство дроби.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5-конечная звезда 3">
            <a:hlinkClick r:id="rId2" action="ppaction://hlinkfile"/>
          </p:cNvPr>
          <p:cNvSpPr/>
          <p:nvPr/>
        </p:nvSpPr>
        <p:spPr>
          <a:xfrm>
            <a:off x="7429520" y="5572140"/>
            <a:ext cx="857256" cy="71438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Содержимое 6" descr="Водопад .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500062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0180"/>
          </a:xfrm>
        </p:spPr>
        <p:txBody>
          <a:bodyPr>
            <a:normAutofit/>
          </a:bodyPr>
          <a:lstStyle/>
          <a:p>
            <a:pPr algn="l"/>
            <a:r>
              <a:rPr lang="ru-RU" sz="3100" dirty="0" smtClean="0"/>
              <a:t>  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 </a:t>
            </a:r>
            <a:endParaRPr lang="ru-RU" sz="3200" dirty="0"/>
          </a:p>
        </p:txBody>
      </p:sp>
      <p:pic>
        <p:nvPicPr>
          <p:cNvPr id="4" name="Содержимое 3" descr="1 (286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2" cy="6858000"/>
          </a:xfrm>
        </p:spPr>
      </p:pic>
      <p:sp>
        <p:nvSpPr>
          <p:cNvPr id="5" name="TextBox 4"/>
          <p:cNvSpPr txBox="1"/>
          <p:nvPr/>
        </p:nvSpPr>
        <p:spPr>
          <a:xfrm>
            <a:off x="714348" y="500042"/>
            <a:ext cx="7637027" cy="60324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Гидросфера -</a:t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это совокупность всех водных объектов на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 Земле: океанов, морей, озер, рек, болот, 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подземных вод, льдов, ледников и 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снежного покрова.</a:t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>
                <a:solidFill>
                  <a:srgbClr val="C00000"/>
                </a:solidFill>
              </a:rPr>
              <a:t>             В переводе с греческого 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«</a:t>
            </a:r>
            <a:r>
              <a:rPr lang="ru-RU" sz="3200" dirty="0" err="1" smtClean="0">
                <a:solidFill>
                  <a:srgbClr val="C00000"/>
                </a:solidFill>
              </a:rPr>
              <a:t>гидро</a:t>
            </a:r>
            <a:r>
              <a:rPr lang="ru-RU" sz="3200" dirty="0" smtClean="0">
                <a:solidFill>
                  <a:srgbClr val="C00000"/>
                </a:solidFill>
              </a:rPr>
              <a:t>» – «вода»,   «сфера» – «шар»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Neb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329642" cy="604364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 момента возникновения гидросферы скорость поступления воды из недр Земли была 1300 000 000         в год.  Затем скорость притока стала падать и сейчас составляет           от первоначального.  Сколько         составляет приток воды из недр Земли в год сейчас?</a:t>
            </a: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Решение.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1300 000 000 : 100     19 = 247 000 000           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Ответ. Приток воды из недр земли 247000000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214810" y="1285860"/>
          <a:ext cx="642942" cy="482600"/>
        </p:xfrm>
        <a:graphic>
          <a:graphicData uri="http://schemas.openxmlformats.org/presentationml/2006/ole">
            <p:oleObj spid="_x0000_s1026" name="Формула" r:id="rId4" imgW="203040" imgH="20304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2928926" y="2071678"/>
          <a:ext cx="523879" cy="642942"/>
        </p:xfrm>
        <a:graphic>
          <a:graphicData uri="http://schemas.openxmlformats.org/presentationml/2006/ole">
            <p:oleObj spid="_x0000_s1027" name="Формула" r:id="rId5" imgW="279360" imgH="39348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2357422" y="2571744"/>
          <a:ext cx="571504" cy="571504"/>
        </p:xfrm>
        <a:graphic>
          <a:graphicData uri="http://schemas.openxmlformats.org/presentationml/2006/ole">
            <p:oleObj spid="_x0000_s1029" name="Формула" r:id="rId6" imgW="203040" imgH="20304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3714744" y="4714884"/>
          <a:ext cx="571504" cy="433390"/>
        </p:xfrm>
        <a:graphic>
          <a:graphicData uri="http://schemas.openxmlformats.org/presentationml/2006/ole">
            <p:oleObj spid="_x0000_s1030" name="Формула" r:id="rId7" imgW="75960" imgH="7596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7143768" y="4500570"/>
          <a:ext cx="785818" cy="657228"/>
        </p:xfrm>
        <a:graphic>
          <a:graphicData uri="http://schemas.openxmlformats.org/presentationml/2006/ole">
            <p:oleObj spid="_x0000_s1031" name="Формула" r:id="rId8" imgW="291960" imgH="22860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8429652" y="5143512"/>
          <a:ext cx="714348" cy="560390"/>
        </p:xfrm>
        <a:graphic>
          <a:graphicData uri="http://schemas.openxmlformats.org/presentationml/2006/ole">
            <p:oleObj spid="_x0000_s1033" name="Формула" r:id="rId9" imgW="20304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nowto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72560" cy="2214578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rgbClr val="002060"/>
                </a:solidFill>
              </a:rPr>
              <a:t>Как изменилась скорость поступления воды из недр Земли?</a:t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5000636"/>
            <a:ext cx="794935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На сколько меньше стало поступление воды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из недр Земли?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Ede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2214554"/>
            <a:ext cx="7272366" cy="1857388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rgbClr val="C00000"/>
                </a:solidFill>
              </a:rPr>
              <a:t>Решение. </a:t>
            </a:r>
          </a:p>
          <a:p>
            <a:pPr algn="l"/>
            <a:r>
              <a:rPr lang="ru-RU" dirty="0" smtClean="0">
                <a:solidFill>
                  <a:srgbClr val="C00000"/>
                </a:solidFill>
              </a:rPr>
              <a:t>120 : 5    3 = 72 тыс.       .</a:t>
            </a:r>
          </a:p>
          <a:p>
            <a:pPr algn="l"/>
            <a:r>
              <a:rPr lang="ru-RU" dirty="0" smtClean="0">
                <a:solidFill>
                  <a:srgbClr val="C00000"/>
                </a:solidFill>
              </a:rPr>
              <a:t>Ответ. Испаряется  72 тыс.</a:t>
            </a:r>
          </a:p>
          <a:p>
            <a:pPr algn="l"/>
            <a:endParaRPr lang="ru-RU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357422" y="2928934"/>
          <a:ext cx="500066" cy="395290"/>
        </p:xfrm>
        <a:graphic>
          <a:graphicData uri="http://schemas.openxmlformats.org/presentationml/2006/ole">
            <p:oleObj spid="_x0000_s17412" name="Формула" r:id="rId4" imgW="75960" imgH="7596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214414" y="785794"/>
            <a:ext cx="704333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 dirty="0" smtClean="0"/>
              <a:t>Каждый год на поверхность суши выпадает </a:t>
            </a:r>
          </a:p>
          <a:p>
            <a:r>
              <a:rPr lang="ru-RU" sz="2800" dirty="0" smtClean="0"/>
              <a:t>120 тыс.       , а испаряется только      части. </a:t>
            </a:r>
          </a:p>
          <a:p>
            <a:r>
              <a:rPr lang="ru-RU" sz="2800" dirty="0" smtClean="0"/>
              <a:t>Какая часть испаряется с поверхности суши?</a:t>
            </a:r>
            <a:endParaRPr lang="ru-RU" sz="2800" dirty="0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571736" y="1285860"/>
          <a:ext cx="490540" cy="387352"/>
        </p:xfrm>
        <a:graphic>
          <a:graphicData uri="http://schemas.openxmlformats.org/presentationml/2006/ole">
            <p:oleObj spid="_x0000_s17416" name="Формула" r:id="rId5" imgW="266400" imgH="203040" progId="Equation.3">
              <p:embed/>
            </p:oleObj>
          </a:graphicData>
        </a:graphic>
      </p:graphicFrame>
      <p:graphicFrame>
        <p:nvGraphicFramePr>
          <p:cNvPr id="17417" name="Object 9"/>
          <p:cNvGraphicFramePr>
            <a:graphicFrameLocks noChangeAspect="1"/>
          </p:cNvGraphicFramePr>
          <p:nvPr/>
        </p:nvGraphicFramePr>
        <p:xfrm>
          <a:off x="4572000" y="2928934"/>
          <a:ext cx="490538" cy="387350"/>
        </p:xfrm>
        <a:graphic>
          <a:graphicData uri="http://schemas.openxmlformats.org/presentationml/2006/ole">
            <p:oleObj spid="_x0000_s17417" name="Формула" r:id="rId6" imgW="266400" imgH="203040" progId="Equation.3">
              <p:embed/>
            </p:oleObj>
          </a:graphicData>
        </a:graphic>
      </p:graphicFrame>
      <p:graphicFrame>
        <p:nvGraphicFramePr>
          <p:cNvPr id="17418" name="Object 10"/>
          <p:cNvGraphicFramePr>
            <a:graphicFrameLocks noChangeAspect="1"/>
          </p:cNvGraphicFramePr>
          <p:nvPr/>
        </p:nvGraphicFramePr>
        <p:xfrm>
          <a:off x="5786446" y="3500438"/>
          <a:ext cx="490538" cy="387350"/>
        </p:xfrm>
        <a:graphic>
          <a:graphicData uri="http://schemas.openxmlformats.org/presentationml/2006/ole">
            <p:oleObj spid="_x0000_s17418" name="Формула" r:id="rId7" imgW="266400" imgH="203040" progId="Equation.3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6429388" y="1214422"/>
          <a:ext cx="285752" cy="536576"/>
        </p:xfrm>
        <a:graphic>
          <a:graphicData uri="http://schemas.openxmlformats.org/presentationml/2006/ole">
            <p:oleObj spid="_x0000_s17419" name="Формула" r:id="rId8" imgW="1396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Decline 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1714480" y="1357298"/>
            <a:ext cx="27387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00B0F0"/>
                </a:solidFill>
              </a:rPr>
              <a:t>ф</a:t>
            </a:r>
            <a:r>
              <a:rPr lang="ru-RU" sz="4000" dirty="0" err="1" smtClean="0">
                <a:solidFill>
                  <a:srgbClr val="00B0F0"/>
                </a:solidFill>
              </a:rPr>
              <a:t>изминутка</a:t>
            </a:r>
            <a:endParaRPr lang="ru-RU" sz="4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4" name="Freeform 26" descr="Крупное конфетти"/>
          <p:cNvSpPr>
            <a:spLocks/>
          </p:cNvSpPr>
          <p:nvPr/>
        </p:nvSpPr>
        <p:spPr bwMode="auto">
          <a:xfrm>
            <a:off x="1403350" y="6524625"/>
            <a:ext cx="5616575" cy="647700"/>
          </a:xfrm>
          <a:custGeom>
            <a:avLst/>
            <a:gdLst/>
            <a:ahLst/>
            <a:cxnLst>
              <a:cxn ang="0">
                <a:pos x="86" y="329"/>
              </a:cxn>
              <a:cxn ang="0">
                <a:pos x="152" y="255"/>
              </a:cxn>
              <a:cxn ang="0">
                <a:pos x="201" y="222"/>
              </a:cxn>
              <a:cxn ang="0">
                <a:pos x="292" y="165"/>
              </a:cxn>
              <a:cxn ang="0">
                <a:pos x="317" y="148"/>
              </a:cxn>
              <a:cxn ang="0">
                <a:pos x="341" y="140"/>
              </a:cxn>
              <a:cxn ang="0">
                <a:pos x="374" y="107"/>
              </a:cxn>
              <a:cxn ang="0">
                <a:pos x="522" y="74"/>
              </a:cxn>
              <a:cxn ang="0">
                <a:pos x="596" y="41"/>
              </a:cxn>
              <a:cxn ang="0">
                <a:pos x="1156" y="50"/>
              </a:cxn>
              <a:cxn ang="0">
                <a:pos x="1386" y="17"/>
              </a:cxn>
              <a:cxn ang="0">
                <a:pos x="1576" y="0"/>
              </a:cxn>
              <a:cxn ang="0">
                <a:pos x="2004" y="8"/>
              </a:cxn>
              <a:cxn ang="0">
                <a:pos x="2086" y="66"/>
              </a:cxn>
              <a:cxn ang="0">
                <a:pos x="2316" y="74"/>
              </a:cxn>
              <a:cxn ang="0">
                <a:pos x="2407" y="107"/>
              </a:cxn>
              <a:cxn ang="0">
                <a:pos x="2497" y="99"/>
              </a:cxn>
              <a:cxn ang="0">
                <a:pos x="2596" y="66"/>
              </a:cxn>
              <a:cxn ang="0">
                <a:pos x="2999" y="50"/>
              </a:cxn>
              <a:cxn ang="0">
                <a:pos x="3205" y="0"/>
              </a:cxn>
              <a:cxn ang="0">
                <a:pos x="3550" y="8"/>
              </a:cxn>
              <a:cxn ang="0">
                <a:pos x="3748" y="74"/>
              </a:cxn>
              <a:cxn ang="0">
                <a:pos x="3855" y="82"/>
              </a:cxn>
              <a:cxn ang="0">
                <a:pos x="3954" y="124"/>
              </a:cxn>
              <a:cxn ang="0">
                <a:pos x="4258" y="132"/>
              </a:cxn>
              <a:cxn ang="0">
                <a:pos x="4340" y="165"/>
              </a:cxn>
              <a:cxn ang="0">
                <a:pos x="4390" y="198"/>
              </a:cxn>
              <a:cxn ang="0">
                <a:pos x="4768" y="214"/>
              </a:cxn>
              <a:cxn ang="0">
                <a:pos x="4785" y="231"/>
              </a:cxn>
              <a:cxn ang="0">
                <a:pos x="4801" y="280"/>
              </a:cxn>
              <a:cxn ang="0">
                <a:pos x="5040" y="296"/>
              </a:cxn>
              <a:cxn ang="0">
                <a:pos x="4999" y="338"/>
              </a:cxn>
              <a:cxn ang="0">
                <a:pos x="4620" y="346"/>
              </a:cxn>
              <a:cxn ang="0">
                <a:pos x="3732" y="412"/>
              </a:cxn>
              <a:cxn ang="0">
                <a:pos x="3608" y="379"/>
              </a:cxn>
              <a:cxn ang="0">
                <a:pos x="2991" y="387"/>
              </a:cxn>
              <a:cxn ang="0">
                <a:pos x="2892" y="329"/>
              </a:cxn>
              <a:cxn ang="0">
                <a:pos x="1246" y="338"/>
              </a:cxn>
              <a:cxn ang="0">
                <a:pos x="358" y="329"/>
              </a:cxn>
              <a:cxn ang="0">
                <a:pos x="86" y="329"/>
              </a:cxn>
            </a:cxnLst>
            <a:rect l="0" t="0" r="r" b="b"/>
            <a:pathLst>
              <a:path w="5050" h="567">
                <a:moveTo>
                  <a:pt x="86" y="329"/>
                </a:moveTo>
                <a:cubicBezTo>
                  <a:pt x="110" y="306"/>
                  <a:pt x="127" y="275"/>
                  <a:pt x="152" y="255"/>
                </a:cubicBezTo>
                <a:cubicBezTo>
                  <a:pt x="167" y="243"/>
                  <a:pt x="186" y="234"/>
                  <a:pt x="201" y="222"/>
                </a:cubicBezTo>
                <a:cubicBezTo>
                  <a:pt x="234" y="195"/>
                  <a:pt x="248" y="176"/>
                  <a:pt x="292" y="165"/>
                </a:cubicBezTo>
                <a:cubicBezTo>
                  <a:pt x="300" y="159"/>
                  <a:pt x="308" y="153"/>
                  <a:pt x="317" y="148"/>
                </a:cubicBezTo>
                <a:cubicBezTo>
                  <a:pt x="325" y="144"/>
                  <a:pt x="334" y="144"/>
                  <a:pt x="341" y="140"/>
                </a:cubicBezTo>
                <a:cubicBezTo>
                  <a:pt x="429" y="88"/>
                  <a:pt x="287" y="160"/>
                  <a:pt x="374" y="107"/>
                </a:cubicBezTo>
                <a:cubicBezTo>
                  <a:pt x="415" y="82"/>
                  <a:pt x="474" y="86"/>
                  <a:pt x="522" y="74"/>
                </a:cubicBezTo>
                <a:cubicBezTo>
                  <a:pt x="547" y="58"/>
                  <a:pt x="569" y="51"/>
                  <a:pt x="596" y="41"/>
                </a:cubicBezTo>
                <a:cubicBezTo>
                  <a:pt x="848" y="49"/>
                  <a:pt x="906" y="58"/>
                  <a:pt x="1156" y="50"/>
                </a:cubicBezTo>
                <a:cubicBezTo>
                  <a:pt x="1233" y="33"/>
                  <a:pt x="1307" y="24"/>
                  <a:pt x="1386" y="17"/>
                </a:cubicBezTo>
                <a:cubicBezTo>
                  <a:pt x="1563" y="28"/>
                  <a:pt x="1463" y="22"/>
                  <a:pt x="1576" y="0"/>
                </a:cubicBezTo>
                <a:cubicBezTo>
                  <a:pt x="1719" y="3"/>
                  <a:pt x="1861" y="3"/>
                  <a:pt x="2004" y="8"/>
                </a:cubicBezTo>
                <a:cubicBezTo>
                  <a:pt x="2045" y="10"/>
                  <a:pt x="2043" y="63"/>
                  <a:pt x="2086" y="66"/>
                </a:cubicBezTo>
                <a:cubicBezTo>
                  <a:pt x="2163" y="71"/>
                  <a:pt x="2239" y="71"/>
                  <a:pt x="2316" y="74"/>
                </a:cubicBezTo>
                <a:cubicBezTo>
                  <a:pt x="2363" y="83"/>
                  <a:pt x="2364" y="96"/>
                  <a:pt x="2407" y="107"/>
                </a:cubicBezTo>
                <a:cubicBezTo>
                  <a:pt x="2437" y="104"/>
                  <a:pt x="2467" y="103"/>
                  <a:pt x="2497" y="99"/>
                </a:cubicBezTo>
                <a:cubicBezTo>
                  <a:pt x="2531" y="94"/>
                  <a:pt x="2562" y="68"/>
                  <a:pt x="2596" y="66"/>
                </a:cubicBezTo>
                <a:cubicBezTo>
                  <a:pt x="2829" y="53"/>
                  <a:pt x="2695" y="60"/>
                  <a:pt x="2999" y="50"/>
                </a:cubicBezTo>
                <a:cubicBezTo>
                  <a:pt x="3079" y="36"/>
                  <a:pt x="3121" y="9"/>
                  <a:pt x="3205" y="0"/>
                </a:cubicBezTo>
                <a:cubicBezTo>
                  <a:pt x="3316" y="14"/>
                  <a:pt x="3439" y="4"/>
                  <a:pt x="3550" y="8"/>
                </a:cubicBezTo>
                <a:cubicBezTo>
                  <a:pt x="3616" y="26"/>
                  <a:pt x="3680" y="66"/>
                  <a:pt x="3748" y="74"/>
                </a:cubicBezTo>
                <a:cubicBezTo>
                  <a:pt x="3784" y="78"/>
                  <a:pt x="3819" y="79"/>
                  <a:pt x="3855" y="82"/>
                </a:cubicBezTo>
                <a:cubicBezTo>
                  <a:pt x="3887" y="104"/>
                  <a:pt x="3920" y="106"/>
                  <a:pt x="3954" y="124"/>
                </a:cubicBezTo>
                <a:cubicBezTo>
                  <a:pt x="4057" y="113"/>
                  <a:pt x="4156" y="120"/>
                  <a:pt x="4258" y="132"/>
                </a:cubicBezTo>
                <a:cubicBezTo>
                  <a:pt x="4285" y="141"/>
                  <a:pt x="4315" y="151"/>
                  <a:pt x="4340" y="165"/>
                </a:cubicBezTo>
                <a:cubicBezTo>
                  <a:pt x="4357" y="175"/>
                  <a:pt x="4370" y="197"/>
                  <a:pt x="4390" y="198"/>
                </a:cubicBezTo>
                <a:cubicBezTo>
                  <a:pt x="4603" y="211"/>
                  <a:pt x="4477" y="205"/>
                  <a:pt x="4768" y="214"/>
                </a:cubicBezTo>
                <a:cubicBezTo>
                  <a:pt x="4774" y="220"/>
                  <a:pt x="4781" y="224"/>
                  <a:pt x="4785" y="231"/>
                </a:cubicBezTo>
                <a:cubicBezTo>
                  <a:pt x="4793" y="246"/>
                  <a:pt x="4784" y="276"/>
                  <a:pt x="4801" y="280"/>
                </a:cubicBezTo>
                <a:cubicBezTo>
                  <a:pt x="4901" y="304"/>
                  <a:pt x="4823" y="288"/>
                  <a:pt x="5040" y="296"/>
                </a:cubicBezTo>
                <a:cubicBezTo>
                  <a:pt x="5050" y="327"/>
                  <a:pt x="5033" y="337"/>
                  <a:pt x="4999" y="338"/>
                </a:cubicBezTo>
                <a:cubicBezTo>
                  <a:pt x="4873" y="343"/>
                  <a:pt x="4746" y="343"/>
                  <a:pt x="4620" y="346"/>
                </a:cubicBezTo>
                <a:cubicBezTo>
                  <a:pt x="4399" y="567"/>
                  <a:pt x="3947" y="184"/>
                  <a:pt x="3732" y="412"/>
                </a:cubicBezTo>
                <a:cubicBezTo>
                  <a:pt x="3690" y="401"/>
                  <a:pt x="3650" y="387"/>
                  <a:pt x="3608" y="379"/>
                </a:cubicBezTo>
                <a:cubicBezTo>
                  <a:pt x="3402" y="382"/>
                  <a:pt x="3197" y="395"/>
                  <a:pt x="2991" y="387"/>
                </a:cubicBezTo>
                <a:cubicBezTo>
                  <a:pt x="2973" y="386"/>
                  <a:pt x="2919" y="339"/>
                  <a:pt x="2892" y="329"/>
                </a:cubicBezTo>
                <a:cubicBezTo>
                  <a:pt x="2144" y="338"/>
                  <a:pt x="2031" y="345"/>
                  <a:pt x="1246" y="338"/>
                </a:cubicBezTo>
                <a:cubicBezTo>
                  <a:pt x="951" y="319"/>
                  <a:pt x="654" y="338"/>
                  <a:pt x="358" y="329"/>
                </a:cubicBezTo>
                <a:cubicBezTo>
                  <a:pt x="0" y="344"/>
                  <a:pt x="234" y="329"/>
                  <a:pt x="86" y="329"/>
                </a:cubicBezTo>
                <a:close/>
              </a:path>
            </a:pathLst>
          </a:custGeom>
          <a:pattFill prst="lgConfetti">
            <a:fgClr>
              <a:srgbClr val="808000"/>
            </a:fgClr>
            <a:bgClr>
              <a:srgbClr val="663300"/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054" name="Picture 6" descr="3521324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rcRect/>
          <a:stretch>
            <a:fillRect/>
          </a:stretch>
        </p:blipFill>
        <p:spPr bwMode="auto">
          <a:xfrm rot="-265832">
            <a:off x="1979613" y="620713"/>
            <a:ext cx="5975350" cy="6048375"/>
          </a:xfrm>
          <a:prstGeom prst="rect">
            <a:avLst/>
          </a:prstGeom>
          <a:noFill/>
        </p:spPr>
      </p:pic>
      <p:pic>
        <p:nvPicPr>
          <p:cNvPr id="2056" name="Picture 8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1476375" y="2565400"/>
            <a:ext cx="1225550" cy="1162050"/>
          </a:xfrm>
          <a:prstGeom prst="rect">
            <a:avLst/>
          </a:prstGeom>
          <a:noFill/>
        </p:spPr>
      </p:pic>
      <p:pic>
        <p:nvPicPr>
          <p:cNvPr id="2057" name="Picture 9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615173">
            <a:off x="2771775" y="2565400"/>
            <a:ext cx="1225550" cy="1162050"/>
          </a:xfrm>
          <a:prstGeom prst="rect">
            <a:avLst/>
          </a:prstGeom>
          <a:noFill/>
        </p:spPr>
      </p:pic>
      <p:pic>
        <p:nvPicPr>
          <p:cNvPr id="2058" name="Picture 10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2484438" y="1268413"/>
            <a:ext cx="1225550" cy="1162050"/>
          </a:xfrm>
          <a:prstGeom prst="rect">
            <a:avLst/>
          </a:prstGeom>
          <a:noFill/>
        </p:spPr>
      </p:pic>
      <p:pic>
        <p:nvPicPr>
          <p:cNvPr id="2059" name="Picture 11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5651500" y="4292600"/>
            <a:ext cx="1225550" cy="1162050"/>
          </a:xfrm>
          <a:prstGeom prst="rect">
            <a:avLst/>
          </a:prstGeom>
          <a:noFill/>
        </p:spPr>
      </p:pic>
      <p:pic>
        <p:nvPicPr>
          <p:cNvPr id="2060" name="Picture 12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4284663" y="765175"/>
            <a:ext cx="1225550" cy="1162050"/>
          </a:xfrm>
          <a:prstGeom prst="rect">
            <a:avLst/>
          </a:prstGeom>
          <a:noFill/>
        </p:spPr>
      </p:pic>
      <p:pic>
        <p:nvPicPr>
          <p:cNvPr id="2061" name="Picture 13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367849">
            <a:off x="6156325" y="2205038"/>
            <a:ext cx="1225550" cy="1162050"/>
          </a:xfrm>
          <a:prstGeom prst="rect">
            <a:avLst/>
          </a:prstGeom>
          <a:noFill/>
        </p:spPr>
      </p:pic>
      <p:pic>
        <p:nvPicPr>
          <p:cNvPr id="2063" name="Picture 15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2030317">
            <a:off x="6516688" y="3573463"/>
            <a:ext cx="1225550" cy="1162050"/>
          </a:xfrm>
          <a:prstGeom prst="rect">
            <a:avLst/>
          </a:prstGeom>
          <a:noFill/>
        </p:spPr>
      </p:pic>
      <p:pic>
        <p:nvPicPr>
          <p:cNvPr id="2064" name="Picture 16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2195513" y="3933825"/>
            <a:ext cx="1225550" cy="1162050"/>
          </a:xfrm>
          <a:prstGeom prst="rect">
            <a:avLst/>
          </a:prstGeom>
          <a:noFill/>
        </p:spPr>
      </p:pic>
      <p:sp>
        <p:nvSpPr>
          <p:cNvPr id="2065" name="AutoShape 17"/>
          <p:cNvSpPr>
            <a:spLocks noChangeArrowheads="1"/>
          </p:cNvSpPr>
          <p:nvPr/>
        </p:nvSpPr>
        <p:spPr bwMode="auto">
          <a:xfrm>
            <a:off x="468313" y="260350"/>
            <a:ext cx="2879725" cy="865188"/>
          </a:xfrm>
          <a:prstGeom prst="cloudCallout">
            <a:avLst>
              <a:gd name="adj1" fmla="val -34343"/>
              <a:gd name="adj2" fmla="val 41194"/>
            </a:avLst>
          </a:prstGeom>
          <a:gradFill rotWithShape="1">
            <a:gsLst>
              <a:gs pos="0">
                <a:schemeClr val="accent1"/>
              </a:gs>
              <a:gs pos="100000">
                <a:srgbClr val="3B3B3B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>
            <a:off x="-252413" y="188913"/>
            <a:ext cx="2232026" cy="792162"/>
          </a:xfrm>
          <a:prstGeom prst="cloudCallout">
            <a:avLst>
              <a:gd name="adj1" fmla="val -17356"/>
              <a:gd name="adj2" fmla="val 14931"/>
            </a:avLst>
          </a:prstGeom>
          <a:gradFill rotWithShape="1">
            <a:gsLst>
              <a:gs pos="0">
                <a:schemeClr val="accent1"/>
              </a:gs>
              <a:gs pos="100000">
                <a:srgbClr val="3B3B3B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2067" name="Picture 19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2734379">
            <a:off x="5835650" y="1012825"/>
            <a:ext cx="1225550" cy="1162050"/>
          </a:xfrm>
          <a:prstGeom prst="rect">
            <a:avLst/>
          </a:prstGeom>
          <a:noFill/>
        </p:spPr>
      </p:pic>
      <p:pic>
        <p:nvPicPr>
          <p:cNvPr id="2071" name="Picture 2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016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</p:spPr>
      </p:pic>
      <p:pic>
        <p:nvPicPr>
          <p:cNvPr id="2072" name="Picture 24" descr="Ёжик1"/>
          <p:cNvPicPr>
            <a:picLocks noChangeAspect="1" noChangeArrowheads="1"/>
          </p:cNvPicPr>
          <p:nvPr/>
        </p:nvPicPr>
        <p:blipFill>
          <a:blip r:embed="rId6">
            <a:lum bright="-6000"/>
          </a:blip>
          <a:srcRect/>
          <a:stretch>
            <a:fillRect/>
          </a:stretch>
        </p:blipFill>
        <p:spPr bwMode="auto">
          <a:xfrm rot="429975">
            <a:off x="9396413" y="5767388"/>
            <a:ext cx="1457325" cy="1090612"/>
          </a:xfrm>
          <a:prstGeom prst="rect">
            <a:avLst/>
          </a:prstGeom>
          <a:noFill/>
        </p:spPr>
      </p:pic>
      <p:pic>
        <p:nvPicPr>
          <p:cNvPr id="2062" name="Picture 14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223036">
            <a:off x="4716463" y="1989138"/>
            <a:ext cx="1225550" cy="1162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0.07465 0.881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4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6 L 0.14549 0.6502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-0.06702 0.6921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62 -0.04259 L 0.40139 0.2893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1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-0.11621 C 0.0717 -0.11621 0.12778 -0.04144 0.12778 0.05046 C 0.12778 0.14236 0.0717 0.21713 0.00278 0.21713 C -0.06615 0.21713 -0.12222 0.14236 -0.12222 0.05046 C -0.12222 -0.04144 -0.06615 -0.11621 0.00278 -0.11621 Z " pathEditMode="relative" rAng="0" ptsTypes="fffff">
                                      <p:cBhvr>
                                        <p:cTn id="20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0"/>
                            </p:stCondLst>
                            <p:childTnLst>
                              <p:par>
                                <p:cTn id="22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0.99219 -0.05232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1.12222 -0.03658 " pathEditMode="relative" rAng="0" ptsTypes="AA">
                                      <p:cBhvr>
                                        <p:cTn id="39" dur="5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" y="-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0"/>
                            </p:stCondLst>
                            <p:childTnLst>
                              <p:par>
                                <p:cTn id="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0"/>
                            </p:stCondLst>
                            <p:childTnLst>
                              <p:par>
                                <p:cTn id="4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5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0"/>
                            </p:stCondLst>
                            <p:childTnLst>
                              <p:par>
                                <p:cTn id="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8" dur="2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000"/>
                            </p:stCondLst>
                            <p:childTnLst>
                              <p:par>
                                <p:cTn id="5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51" dur="2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0"/>
                            </p:stCondLst>
                            <p:childTnLst>
                              <p:par>
                                <p:cTn id="58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0"/>
                            </p:stCondLst>
                            <p:childTnLst>
                              <p:par>
                                <p:cTn id="6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0.54427 0.01019 " pathEditMode="relative" rAng="0" ptsTypes="AA">
                                      <p:cBhvr>
                                        <p:cTn id="64" dur="5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000"/>
                            </p:stCondLst>
                            <p:childTnLst>
                              <p:par>
                                <p:cTn id="66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000"/>
                            </p:stCondLst>
                            <p:childTnLst>
                              <p:par>
                                <p:cTn id="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-0.00399 0.4717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3000"/>
                            </p:stCondLst>
                            <p:childTnLst>
                              <p:par>
                                <p:cTn id="73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82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22 0.03148 C -0.07761 -0.11111 -0.07188 -0.33611 0.03489 -0.4699 C 0.14184 -0.60301 0.31041 -0.5949 0.41076 -0.45231 C 0.51076 -0.30926 0.50503 -0.08495 0.39826 0.04861 C 0.29097 0.18218 0.12239 0.17454 0.02222 0.03148 Z " pathEditMode="relative" rAng="13617341" ptsTypes="fffff">
                                      <p:cBhvr>
                                        <p:cTn id="83" dur="3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-242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7000"/>
                            </p:stCondLst>
                            <p:childTnLst>
                              <p:par>
                                <p:cTn id="8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71"/>
                </p:tgtEl>
              </p:cMediaNode>
            </p:audio>
          </p:childTnLst>
        </p:cTn>
      </p:par>
    </p:tnLst>
    <p:bldLst>
      <p:bldP spid="2065" grpId="0" animBg="1"/>
      <p:bldP spid="2065" grpId="1" animBg="1"/>
      <p:bldP spid="2066" grpId="0" animBg="1"/>
      <p:bldP spid="2066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404</TotalTime>
  <Words>389</Words>
  <Application>Microsoft Office PowerPoint</Application>
  <PresentationFormat>Экран (4:3)</PresentationFormat>
  <Paragraphs>76</Paragraphs>
  <Slides>15</Slides>
  <Notes>0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Формула</vt:lpstr>
      <vt:lpstr>Слайд 1</vt:lpstr>
      <vt:lpstr> </vt:lpstr>
      <vt:lpstr>Слайд 3</vt:lpstr>
      <vt:lpstr>                              </vt:lpstr>
      <vt:lpstr>Слайд 5</vt:lpstr>
      <vt:lpstr>Как изменилась скорость поступления воды из недр Земли? </vt:lpstr>
      <vt:lpstr> </vt:lpstr>
      <vt:lpstr>Слайд 8</vt:lpstr>
      <vt:lpstr>Слайд 9</vt:lpstr>
      <vt:lpstr>Запасы воды на земле.</vt:lpstr>
      <vt:lpstr>Всего на Земле 1600 тыс. млн.           воды.  Но пресной   только                 части от всего запаса. Сколько пресной воды на Земле?</vt:lpstr>
      <vt:lpstr>Потребности воды</vt:lpstr>
      <vt:lpstr>          всего населения Земли испытывают недостаток               воды.</vt:lpstr>
      <vt:lpstr> </vt:lpstr>
      <vt:lpstr>Используемая литература</vt:lpstr>
    </vt:vector>
  </TitlesOfParts>
  <Company>МОУ СОШ №1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Основное свойство дроби.</dc:title>
  <dc:creator>Учитель</dc:creator>
  <cp:lastModifiedBy>Учитель</cp:lastModifiedBy>
  <cp:revision>44</cp:revision>
  <dcterms:created xsi:type="dcterms:W3CDTF">2009-11-26T09:50:39Z</dcterms:created>
  <dcterms:modified xsi:type="dcterms:W3CDTF">2009-12-25T06:09:26Z</dcterms:modified>
</cp:coreProperties>
</file>